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B4C73"/>
    <a:srgbClr val="3862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41DB4-B631-4F2B-BDF5-0CBA85010C11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64C1F-B289-4647-8577-862FD4C43A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9244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464C1F-B289-4647-8577-862FD4C43A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579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08416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1581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5856" y="404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43808" y="26064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2B4C73"/>
                </a:solidFill>
                <a:latin typeface="Segoe UI Semibold" pitchFamily="34" charset="0"/>
              </a:rPr>
              <a:t>РУКОВОДСТВО ПО ЭКСПЛУАТАЦИИ </a:t>
            </a:r>
            <a:r>
              <a:rPr lang="en-US" dirty="0" smtClean="0">
                <a:solidFill>
                  <a:srgbClr val="2B4C73"/>
                </a:solidFill>
                <a:latin typeface="Segoe UI Semibold" pitchFamily="34" charset="0"/>
              </a:rPr>
              <a:t>GQ 335 </a:t>
            </a:r>
            <a:r>
              <a:rPr lang="en-US" dirty="0" err="1" smtClean="0">
                <a:solidFill>
                  <a:srgbClr val="2B4C73"/>
                </a:solidFill>
                <a:latin typeface="Segoe UI Semibold" pitchFamily="34" charset="0"/>
              </a:rPr>
              <a:t>Koi</a:t>
            </a:r>
            <a:endParaRPr lang="en-US" dirty="0" smtClean="0">
              <a:solidFill>
                <a:srgbClr val="2B4C73"/>
              </a:solidFill>
              <a:latin typeface="Segoe UI Semibold" pitchFamily="34" charset="0"/>
            </a:endParaRPr>
          </a:p>
          <a:p>
            <a:pPr algn="ctr"/>
            <a:endParaRPr lang="ru-RU" dirty="0">
              <a:solidFill>
                <a:srgbClr val="2B4C73"/>
              </a:solidFill>
              <a:latin typeface="Segoe UI Semibol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3848" y="105273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ea typeface="Segoe UI Symbol" pitchFamily="34" charset="0"/>
                <a:cs typeface="Segoe UI" pitchFamily="34" charset="0"/>
              </a:rPr>
              <a:t>Благодарим Вас за приобретение надувной доски для серфинга</a:t>
            </a:r>
            <a:r>
              <a:rPr lang="ru-RU" sz="1200" dirty="0">
                <a:ea typeface="Segoe UI" pitchFamily="34" charset="0"/>
                <a:cs typeface="Segoe UI" pitchFamily="34" charset="0"/>
              </a:rPr>
              <a:t>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68" y="6668396"/>
            <a:ext cx="6336704" cy="204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79000"/>
              </a:lnSpc>
              <a:spcBef>
                <a:spcPct val="0"/>
              </a:spcBef>
              <a:spcAft>
                <a:spcPts val="1000"/>
              </a:spcAft>
            </a:pPr>
            <a:r>
              <a:rPr lang="ru-RU" sz="900" b="1" dirty="0">
                <a:solidFill>
                  <a:srgbClr val="FF0000"/>
                </a:solidFill>
                <a:ea typeface="Segoe UI" pitchFamily="34" charset="0"/>
                <a:cs typeface="Segoe UI" pitchFamily="34" charset="0"/>
              </a:rPr>
              <a:t>  Техподдержка: +7 (499) 110-60-69                   </a:t>
            </a:r>
            <a:r>
              <a:rPr lang="ru-RU" sz="900" dirty="0">
                <a:ea typeface="Segoe UI" pitchFamily="34" charset="0"/>
                <a:cs typeface="Segoe UI" pitchFamily="34" charset="0"/>
              </a:rPr>
              <a:t>Продавец: ИП Устинов Игорь Эдуардович, ИНН 667303261560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84168" y="0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Технические данные: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3178255"/>
              </p:ext>
            </p:extLst>
          </p:nvPr>
        </p:nvGraphicFramePr>
        <p:xfrm>
          <a:off x="6191671" y="372346"/>
          <a:ext cx="2844817" cy="140489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213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3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1365"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Модель</a:t>
                      </a:r>
                      <a:endParaRPr lang="ru-RU" sz="110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GQ 335 </a:t>
                      </a:r>
                      <a:r>
                        <a:rPr lang="en-US" sz="1100" dirty="0" err="1" smtClean="0"/>
                        <a:t>Koi</a:t>
                      </a:r>
                      <a:endParaRPr lang="en-US" sz="1100" dirty="0" smtClean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424">
                <a:tc>
                  <a:txBody>
                    <a:bodyPr/>
                    <a:lstStyle/>
                    <a:p>
                      <a:pPr marL="6794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Длина,</a:t>
                      </a:r>
                      <a:r>
                        <a:rPr lang="ru-RU" sz="1100" b="0" spc="-10" dirty="0"/>
                        <a:t> </a:t>
                      </a:r>
                      <a:r>
                        <a:rPr lang="ru-RU" sz="1100" b="0" dirty="0"/>
                        <a:t>см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335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Ширина, см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8</a:t>
                      </a:r>
                      <a:r>
                        <a:rPr lang="en-US" sz="1100" b="0" dirty="0"/>
                        <a:t>1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365"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Толщина,</a:t>
                      </a:r>
                      <a:r>
                        <a:rPr lang="ru-RU" sz="1100" b="0" spc="-5" dirty="0"/>
                        <a:t> </a:t>
                      </a:r>
                      <a:r>
                        <a:rPr lang="ru-RU" sz="1100" b="0" dirty="0"/>
                        <a:t>см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15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365">
                <a:tc>
                  <a:txBody>
                    <a:bodyPr/>
                    <a:lstStyle/>
                    <a:p>
                      <a:pPr marL="67945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Вес</a:t>
                      </a:r>
                      <a:r>
                        <a:rPr lang="ru-RU" sz="1100" b="0" spc="-10" dirty="0"/>
                        <a:t> </a:t>
                      </a:r>
                      <a:r>
                        <a:rPr lang="ru-RU" sz="1100" b="0" dirty="0"/>
                        <a:t>доски,</a:t>
                      </a:r>
                      <a:r>
                        <a:rPr lang="ru-RU" sz="1100" b="0" spc="-5" dirty="0"/>
                        <a:t> </a:t>
                      </a:r>
                      <a:r>
                        <a:rPr lang="ru-RU" sz="1100" b="0" dirty="0"/>
                        <a:t>кг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8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8434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Вес райдера, кг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до 200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6196">
                <a:tc>
                  <a:txBody>
                    <a:bodyPr/>
                    <a:lstStyle/>
                    <a:p>
                      <a:pPr marL="67945" marR="521335" algn="l" defTabSz="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Давление</a:t>
                      </a:r>
                      <a:r>
                        <a:rPr lang="en-US" sz="1100" b="0" baseline="0" dirty="0"/>
                        <a:t> </a:t>
                      </a:r>
                      <a:r>
                        <a:rPr lang="ru-RU" sz="1100" b="0" dirty="0"/>
                        <a:t>максимальное</a:t>
                      </a:r>
                      <a:r>
                        <a:rPr lang="en-US" sz="1100" b="0" dirty="0"/>
                        <a:t>,</a:t>
                      </a:r>
                      <a:r>
                        <a:rPr lang="ru-RU" sz="1100" b="0" dirty="0"/>
                        <a:t> PSI/бар</a:t>
                      </a:r>
                      <a:endParaRPr lang="ru-RU" sz="1100" b="0" dirty="0">
                        <a:latin typeface="+mn-lt"/>
                        <a:ea typeface="Segoe UI Symbol" pitchFamily="34" charset="0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15/1,034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079163" y="1801131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Комплектация: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6032523" y="2020755"/>
            <a:ext cx="3111477" cy="107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895" tIns="103155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B4C73"/>
              </a:buClr>
              <a:buSzTx/>
              <a:buFontTx/>
              <a:buChar char="•"/>
              <a:tabLst>
                <a:tab pos="592138" algn="l"/>
                <a:tab pos="593725" algn="l"/>
              </a:tabLst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Надувная до</a:t>
            </a:r>
            <a:r>
              <a:rPr lang="ru-RU" sz="900" dirty="0"/>
              <a:t>ска </a:t>
            </a:r>
            <a:r>
              <a:rPr lang="en-US" sz="900" dirty="0"/>
              <a:t>GQ </a:t>
            </a:r>
            <a:r>
              <a:rPr lang="en-US" sz="900" dirty="0" smtClean="0"/>
              <a:t>335 </a:t>
            </a:r>
            <a:r>
              <a:rPr lang="en-US" sz="900" dirty="0" err="1" smtClean="0"/>
              <a:t>Koi</a:t>
            </a:r>
            <a:endParaRPr lang="ru-RU" sz="900" dirty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B4C73"/>
              </a:buClr>
              <a:buSzTx/>
              <a:buFontTx/>
              <a:buChar char="•"/>
              <a:tabLst>
                <a:tab pos="592138" algn="l"/>
                <a:tab pos="593725" algn="l"/>
              </a:tabLst>
            </a:pPr>
            <a:r>
              <a:rPr lang="en-US" sz="900" dirty="0"/>
              <a:t> </a:t>
            </a:r>
            <a:r>
              <a:rPr lang="ru-RU" sz="900" dirty="0"/>
              <a:t>Разборное весло (регулируемое по высоте)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B4C73"/>
              </a:buClr>
              <a:buSzTx/>
              <a:buFontTx/>
              <a:buChar char="•"/>
              <a:tabLst>
                <a:tab pos="592138" algn="l"/>
                <a:tab pos="593725" algn="l"/>
              </a:tabLst>
            </a:pPr>
            <a:r>
              <a:rPr lang="en-US" sz="900" dirty="0"/>
              <a:t> </a:t>
            </a:r>
            <a:r>
              <a:rPr lang="ru-RU" sz="900" dirty="0"/>
              <a:t>Съемный плавник – 1 шт.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B4C73"/>
              </a:buClr>
              <a:buSzTx/>
              <a:buFontTx/>
              <a:buChar char="•"/>
              <a:tabLst>
                <a:tab pos="592138" algn="l"/>
                <a:tab pos="593725" algn="l"/>
              </a:tabLst>
            </a:pPr>
            <a:r>
              <a:rPr lang="en-US" sz="900" dirty="0"/>
              <a:t> </a:t>
            </a:r>
            <a:r>
              <a:rPr lang="ru-RU" sz="900" dirty="0"/>
              <a:t>Страховочный трос с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крепежом (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лиш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/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лайнер)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B4C73"/>
              </a:buClr>
              <a:buSzTx/>
              <a:buFontTx/>
              <a:buChar char="•"/>
              <a:tabLst>
                <a:tab pos="592138" algn="l"/>
                <a:tab pos="593725" algn="l"/>
              </a:tabLst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Насос </a:t>
            </a:r>
            <a:r>
              <a:rPr lang="ru-RU" sz="900" dirty="0">
                <a:ea typeface="Cambria" pitchFamily="18" charset="0"/>
                <a:cs typeface="Cambria" pitchFamily="18" charset="0"/>
              </a:rPr>
              <a:t>одиночного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действия</a:t>
            </a:r>
            <a:r>
              <a:rPr lang="ru-RU" sz="900" dirty="0">
                <a:ea typeface="Cambria" pitchFamily="18" charset="0"/>
                <a:cs typeface="Cambria" pitchFamily="18" charset="0"/>
              </a:rPr>
              <a:t>,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ручной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B4C73"/>
              </a:buClr>
              <a:buSzTx/>
              <a:buFontTx/>
              <a:buChar char="•"/>
              <a:tabLst>
                <a:tab pos="592138" algn="l"/>
                <a:tab pos="593725" algn="l"/>
              </a:tabLst>
            </a:pPr>
            <a:r>
              <a:rPr lang="en-US" sz="900" dirty="0"/>
              <a:t> </a:t>
            </a:r>
            <a:r>
              <a:rPr lang="ru-RU" sz="900" dirty="0"/>
              <a:t>Сумка-рюкзак для переноски</a:t>
            </a:r>
            <a:endParaRPr lang="en-US" sz="900" dirty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B4C73"/>
              </a:buClr>
              <a:buSzTx/>
              <a:buFontTx/>
              <a:buChar char="•"/>
              <a:tabLst>
                <a:tab pos="592138" algn="l"/>
                <a:tab pos="593725" algn="l"/>
              </a:tabLst>
            </a:pPr>
            <a:r>
              <a:rPr lang="en-US" sz="900" dirty="0"/>
              <a:t> </a:t>
            </a:r>
            <a:r>
              <a:rPr lang="ru-RU" sz="900" dirty="0" err="1"/>
              <a:t>Ремкомплект</a:t>
            </a:r>
            <a:endParaRPr lang="ru-RU" sz="9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Часто задаваемые вопросы:</a:t>
            </a: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0" y="188640"/>
            <a:ext cx="33478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Как восстановить небольшие проколы?</a:t>
            </a:r>
            <a:endParaRPr kumimoji="0" lang="ru-RU" sz="1000" b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332657"/>
            <a:ext cx="2915814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900" dirty="0"/>
              <a:t>1. Определите местонахождение прокола.</a:t>
            </a:r>
          </a:p>
          <a:p>
            <a:pPr algn="just"/>
            <a:r>
              <a:rPr lang="ru-RU" sz="900" dirty="0"/>
              <a:t>2.</a:t>
            </a:r>
            <a:r>
              <a:rPr lang="en-US" sz="900" dirty="0"/>
              <a:t> </a:t>
            </a:r>
            <a:r>
              <a:rPr lang="ru-RU" sz="900" dirty="0"/>
              <a:t>Подготовьте область вокруг отверстия: просушите, обезжирьте и обработайте наждачной бумагой, чтобы область стала шероховатой.</a:t>
            </a:r>
          </a:p>
          <a:p>
            <a:pPr algn="just"/>
            <a:r>
              <a:rPr lang="ru-RU" sz="900" dirty="0"/>
              <a:t>3. Используйте идущий в комплекте материал для ремонта. Вырежьте кусок таким образом, чтоб он на 2,5 см выступал за края отверстия. Для того, чтобы приклеить заплатку, используйте клей для  ПВХ лодок, в соответствии с инструкцией производителя клея.</a:t>
            </a:r>
            <a:endParaRPr lang="ru-RU" sz="900" dirty="0">
              <a:highlight>
                <a:srgbClr val="FFFF00"/>
              </a:highlight>
            </a:endParaRPr>
          </a:p>
          <a:p>
            <a:pPr algn="just"/>
            <a:r>
              <a:rPr lang="ru-RU" sz="900" dirty="0"/>
              <a:t>4. Использовать сап можно</a:t>
            </a:r>
            <a:r>
              <a:rPr lang="en-US" sz="900" dirty="0"/>
              <a:t> </a:t>
            </a:r>
            <a:r>
              <a:rPr lang="ru-RU" sz="900" dirty="0"/>
              <a:t>через 24 ч</a:t>
            </a:r>
            <a:r>
              <a:rPr lang="en-US" sz="900" dirty="0"/>
              <a:t>.</a:t>
            </a:r>
            <a:r>
              <a:rPr lang="ru-RU" sz="900" dirty="0"/>
              <a:t> после ремонта.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2138" algn="l"/>
                <a:tab pos="593725" algn="l"/>
                <a:tab pos="1330325" algn="l"/>
                <a:tab pos="1709738" algn="l"/>
                <a:tab pos="2644775" algn="l"/>
                <a:tab pos="3055938" algn="l"/>
                <a:tab pos="3797300" algn="l"/>
                <a:tab pos="4035425" algn="l"/>
              </a:tabLst>
            </a:pP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1700808"/>
            <a:ext cx="29083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u="sng" dirty="0"/>
              <a:t>Что делать, если доска пропускает воздух возле клапана?</a:t>
            </a:r>
            <a:endParaRPr lang="en-US" sz="1000" b="1" u="sng" dirty="0"/>
          </a:p>
          <a:p>
            <a:r>
              <a:rPr lang="ru-RU" sz="900" u="sng" dirty="0">
                <a:solidFill>
                  <a:srgbClr val="FF0000"/>
                </a:solidFill>
              </a:rPr>
              <a:t>Нужно:</a:t>
            </a:r>
            <a:endParaRPr lang="ru-RU" sz="900" u="sng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-1" y="1988840"/>
            <a:ext cx="2915815" cy="2485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080"/>
              </a:lnSpc>
            </a:pPr>
            <a:r>
              <a:rPr lang="ru-RU" sz="900" dirty="0"/>
              <a:t/>
            </a:r>
            <a:br>
              <a:rPr lang="ru-RU" sz="900" dirty="0"/>
            </a:br>
            <a:r>
              <a:rPr lang="ru-RU" sz="900" dirty="0"/>
              <a:t>1.</a:t>
            </a:r>
            <a:r>
              <a:rPr lang="ru-RU" sz="900" b="1" dirty="0">
                <a:solidFill>
                  <a:srgbClr val="FF0000"/>
                </a:solidFill>
              </a:rPr>
              <a:t> </a:t>
            </a:r>
            <a:r>
              <a:rPr lang="ru-RU" sz="900" dirty="0"/>
              <a:t>Взять специальный ключ из </a:t>
            </a:r>
            <a:r>
              <a:rPr lang="ru-RU" sz="900" dirty="0" err="1"/>
              <a:t>ремкомплекта</a:t>
            </a:r>
            <a:r>
              <a:rPr lang="ru-RU" sz="900" dirty="0"/>
              <a:t> к сап доске (черный пластиковый)</a:t>
            </a:r>
          </a:p>
          <a:p>
            <a:pPr lvl="0" algn="just">
              <a:lnSpc>
                <a:spcPts val="1080"/>
              </a:lnSpc>
            </a:pPr>
            <a:r>
              <a:rPr lang="ru-RU" sz="900" dirty="0"/>
              <a:t>2.</a:t>
            </a:r>
            <a:r>
              <a:rPr lang="ru-RU" sz="900" b="1" dirty="0">
                <a:solidFill>
                  <a:srgbClr val="FF0000"/>
                </a:solidFill>
              </a:rPr>
              <a:t> </a:t>
            </a:r>
            <a:r>
              <a:rPr lang="ru-RU" sz="900" dirty="0"/>
              <a:t>Вставить ключ в пазы клапана. Прокрутить до упора по часовой стрелке (аккуратнее с усилием, чтобы не сломать ключ). Все готово, клапан подтянут!</a:t>
            </a:r>
          </a:p>
          <a:p>
            <a:pPr lvl="0" algn="just">
              <a:lnSpc>
                <a:spcPts val="1080"/>
              </a:lnSpc>
            </a:pPr>
            <a:endParaRPr lang="ru-RU" sz="900" dirty="0"/>
          </a:p>
          <a:p>
            <a:pPr lvl="0" algn="just">
              <a:lnSpc>
                <a:spcPts val="1080"/>
              </a:lnSpc>
            </a:pPr>
            <a:r>
              <a:rPr lang="ru-RU" sz="900" dirty="0"/>
              <a:t>Иногда бывает, что в сам клапан или на резьбу</a:t>
            </a:r>
          </a:p>
          <a:p>
            <a:pPr lvl="0" algn="just">
              <a:lnSpc>
                <a:spcPts val="1080"/>
              </a:lnSpc>
            </a:pPr>
            <a:r>
              <a:rPr lang="ru-RU" sz="900" dirty="0"/>
              <a:t>крепления к доске попадает песок или грязь, и воздух</a:t>
            </a:r>
          </a:p>
          <a:p>
            <a:pPr lvl="0" algn="just">
              <a:lnSpc>
                <a:spcPts val="1080"/>
              </a:lnSpc>
            </a:pPr>
            <a:r>
              <a:rPr lang="ru-RU" sz="900" dirty="0"/>
              <a:t>всё равно немного выходит, </a:t>
            </a:r>
            <a:r>
              <a:rPr lang="ru-RU" sz="900" b="1" dirty="0">
                <a:solidFill>
                  <a:srgbClr val="FF0000"/>
                </a:solidFill>
              </a:rPr>
              <a:t>в таком случае следует:</a:t>
            </a:r>
          </a:p>
          <a:p>
            <a:pPr lvl="0" algn="just">
              <a:lnSpc>
                <a:spcPts val="1080"/>
              </a:lnSpc>
            </a:pPr>
            <a:r>
              <a:rPr lang="en-US" sz="900" dirty="0"/>
              <a:t>1</a:t>
            </a:r>
            <a:r>
              <a:rPr lang="ru-RU" sz="900" dirty="0"/>
              <a:t>.</a:t>
            </a:r>
            <a:r>
              <a:rPr lang="ru-RU" sz="900" b="1" dirty="0">
                <a:solidFill>
                  <a:srgbClr val="FF0000"/>
                </a:solidFill>
              </a:rPr>
              <a:t> </a:t>
            </a:r>
            <a:r>
              <a:rPr lang="ru-RU" sz="900" dirty="0"/>
              <a:t>Полностью спустить доску.</a:t>
            </a:r>
            <a:endParaRPr lang="en-US" sz="900" dirty="0"/>
          </a:p>
          <a:p>
            <a:pPr lvl="0">
              <a:lnSpc>
                <a:spcPts val="1080"/>
              </a:lnSpc>
            </a:pPr>
            <a:r>
              <a:rPr lang="ru-RU" sz="900" dirty="0"/>
              <a:t>2.</a:t>
            </a:r>
            <a:r>
              <a:rPr lang="ru-RU" sz="900" b="1" dirty="0">
                <a:solidFill>
                  <a:srgbClr val="FF0000"/>
                </a:solidFill>
              </a:rPr>
              <a:t> </a:t>
            </a:r>
            <a:r>
              <a:rPr lang="ru-RU" sz="900" dirty="0"/>
              <a:t>Открутить клапан ключом из </a:t>
            </a:r>
            <a:r>
              <a:rPr lang="ru-RU" sz="900" dirty="0" err="1"/>
              <a:t>ремкомплекта</a:t>
            </a:r>
            <a:r>
              <a:rPr lang="ru-RU" sz="900" dirty="0"/>
              <a:t>.</a:t>
            </a:r>
            <a:endParaRPr lang="en-US" sz="900" dirty="0"/>
          </a:p>
          <a:p>
            <a:pPr lvl="0" algn="just">
              <a:lnSpc>
                <a:spcPts val="1080"/>
              </a:lnSpc>
            </a:pPr>
            <a:r>
              <a:rPr lang="en-US" sz="900" dirty="0"/>
              <a:t>3.</a:t>
            </a:r>
            <a:r>
              <a:rPr lang="ru-RU" sz="900" dirty="0"/>
              <a:t> Прочистить клапан и его резьбу.</a:t>
            </a:r>
            <a:endParaRPr lang="en-US" sz="900" dirty="0"/>
          </a:p>
          <a:p>
            <a:pPr lvl="0" algn="just">
              <a:lnSpc>
                <a:spcPts val="1080"/>
              </a:lnSpc>
            </a:pPr>
            <a:r>
              <a:rPr lang="en-US" sz="900" dirty="0"/>
              <a:t>4. </a:t>
            </a:r>
            <a:r>
              <a:rPr lang="ru-RU" sz="900" dirty="0"/>
              <a:t>Поправить центровочные манжеты из ПВХ.</a:t>
            </a:r>
          </a:p>
          <a:p>
            <a:pPr lvl="0" algn="just">
              <a:lnSpc>
                <a:spcPts val="1080"/>
              </a:lnSpc>
            </a:pPr>
            <a:r>
              <a:rPr lang="ru-RU" sz="900" dirty="0"/>
              <a:t>5. Аккуратно убрать волокна-нити сап доски, чтобы не</a:t>
            </a:r>
          </a:p>
          <a:p>
            <a:pPr lvl="0" algn="just">
              <a:lnSpc>
                <a:spcPts val="1080"/>
              </a:lnSpc>
            </a:pPr>
            <a:r>
              <a:rPr lang="ru-RU" sz="900" dirty="0"/>
              <a:t>попадали на резьбу.</a:t>
            </a:r>
          </a:p>
          <a:p>
            <a:pPr lvl="0" algn="just">
              <a:lnSpc>
                <a:spcPts val="1080"/>
              </a:lnSpc>
            </a:pPr>
            <a:r>
              <a:rPr lang="ru-RU" sz="900" dirty="0"/>
              <a:t>6. Поставить клапан обратно и закрутить.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0" y="5661248"/>
            <a:ext cx="2923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/>
              <a:t>Ответы на другие вопросы и видео инструкции вы сможете найти на сайте: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0" y="4437112"/>
            <a:ext cx="216437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u="sng" dirty="0"/>
              <a:t>Не работает манометр, что делать?</a:t>
            </a:r>
            <a:endParaRPr lang="ru-RU" sz="1000" u="sng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0" y="4581128"/>
            <a:ext cx="29232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/>
              <a:t>В 99% случаев манометр работает, просто Вы недостаточно накачали сап доску. Если Вам кажется, что уже достаточно накачали доску, а манометр ничего не показывает, Вам </a:t>
            </a:r>
            <a:r>
              <a:rPr lang="ru-RU" sz="900" b="1" dirty="0"/>
              <a:t>следует сделать еще 40-50 движений насосом и стрелка сдвинется с минимальной отметки.</a:t>
            </a:r>
            <a:r>
              <a:rPr lang="ru-RU" sz="900" dirty="0"/>
              <a:t> Качать доску нужно до 12-15PSI по манометру.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84168" y="3140968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Правила безопасности: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84168" y="3429000"/>
            <a:ext cx="3059832" cy="4034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1. </a:t>
            </a:r>
            <a:r>
              <a:rPr lang="ru-RU" sz="900" dirty="0"/>
              <a:t>Всегда будьте предельно осторожны при использовании надувной доски. Неправильное использование может привести к серьезным травмам.</a:t>
            </a:r>
          </a:p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2. </a:t>
            </a:r>
            <a:r>
              <a:rPr lang="ru-RU" sz="900" dirty="0"/>
              <a:t>Используйте </a:t>
            </a:r>
            <a:r>
              <a:rPr lang="ru-RU" sz="900" dirty="0" err="1"/>
              <a:t>серф</a:t>
            </a:r>
            <a:r>
              <a:rPr lang="ru-RU" sz="900" dirty="0"/>
              <a:t> только со спасательным или страховочным жилетом.</a:t>
            </a:r>
          </a:p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3. </a:t>
            </a:r>
            <a:r>
              <a:rPr lang="ru-RU" sz="900" dirty="0"/>
              <a:t>Вы несете ответственность за собственную безопасность и безопасность окружающих людей при использовании данного продукта.</a:t>
            </a:r>
          </a:p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4. </a:t>
            </a:r>
            <a:r>
              <a:rPr lang="ru-RU" sz="900" dirty="0"/>
              <a:t>Если Вы не достигли возраста совершеннолетия, не используйте </a:t>
            </a:r>
            <a:r>
              <a:rPr lang="ru-RU" sz="900" dirty="0" err="1"/>
              <a:t>серф</a:t>
            </a:r>
            <a:r>
              <a:rPr lang="ru-RU" sz="900" dirty="0"/>
              <a:t> без присмотра взрослых.</a:t>
            </a:r>
          </a:p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5. </a:t>
            </a:r>
            <a:r>
              <a:rPr lang="ru-RU" sz="900" dirty="0"/>
              <a:t>Не используйте </a:t>
            </a:r>
            <a:r>
              <a:rPr lang="ru-RU" sz="900" dirty="0" err="1"/>
              <a:t>серф</a:t>
            </a:r>
            <a:r>
              <a:rPr lang="ru-RU" sz="900" dirty="0"/>
              <a:t>, если Вы находитесь под влиянием алкоголя, наркотических веществ или лекарственных препаратов.</a:t>
            </a:r>
          </a:p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6. </a:t>
            </a:r>
            <a:r>
              <a:rPr lang="ru-RU" sz="900" dirty="0"/>
              <a:t>Никогда не используйте </a:t>
            </a:r>
            <a:r>
              <a:rPr lang="ru-RU" sz="900" dirty="0" err="1"/>
              <a:t>серф</a:t>
            </a:r>
            <a:r>
              <a:rPr lang="ru-RU" sz="900" dirty="0"/>
              <a:t> без соответствующего крепежного шнура (</a:t>
            </a:r>
            <a:r>
              <a:rPr lang="ru-RU" sz="900" dirty="0" err="1"/>
              <a:t>лиша</a:t>
            </a:r>
            <a:r>
              <a:rPr lang="ru-RU" sz="900" dirty="0"/>
              <a:t>/лайнера). Отказ от использования крепежного шнура, при занятиях серфингом, может привести к серьезным травмам или смерти.</a:t>
            </a:r>
          </a:p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7. </a:t>
            </a:r>
            <a:r>
              <a:rPr lang="ru-RU" sz="900" dirty="0"/>
              <a:t>Проверяйте крепежный шнур Вашего </a:t>
            </a:r>
            <a:r>
              <a:rPr lang="ru-RU" sz="900" dirty="0" err="1"/>
              <a:t>серфа</a:t>
            </a:r>
            <a:r>
              <a:rPr lang="ru-RU" sz="900" dirty="0"/>
              <a:t> после каждого использования и замените его, если увидите признаки износа.</a:t>
            </a:r>
          </a:p>
          <a:p>
            <a:pPr lvl="0" algn="just">
              <a:lnSpc>
                <a:spcPts val="1080"/>
              </a:lnSpc>
            </a:pPr>
            <a:r>
              <a:rPr lang="ru-RU" sz="900" b="1" dirty="0">
                <a:solidFill>
                  <a:srgbClr val="FF0000"/>
                </a:solidFill>
              </a:rPr>
              <a:t>8. </a:t>
            </a:r>
            <a:r>
              <a:rPr lang="ru-RU" sz="900" dirty="0"/>
              <a:t>Если Вы  не  уверены в своем  умении  плавать  –  не отплывайте далеко от берега и обязательно используйте страховочный жилет.</a:t>
            </a:r>
          </a:p>
          <a:p>
            <a:pPr lvl="0" algn="just"/>
            <a:endParaRPr lang="ru-RU" sz="900" dirty="0"/>
          </a:p>
          <a:p>
            <a:r>
              <a:rPr lang="ru-RU" sz="900" dirty="0"/>
              <a:t/>
            </a:r>
            <a:br>
              <a:rPr lang="ru-RU" sz="900" dirty="0"/>
            </a:br>
            <a:endParaRPr lang="ru-RU" sz="900" dirty="0"/>
          </a:p>
        </p:txBody>
      </p:sp>
      <p:sp>
        <p:nvSpPr>
          <p:cNvPr id="32" name="TextBox 31"/>
          <p:cNvSpPr txBox="1"/>
          <p:nvPr/>
        </p:nvSpPr>
        <p:spPr>
          <a:xfrm>
            <a:off x="2918206" y="5626420"/>
            <a:ext cx="31683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/>
              <a:t>Данное руководство поможет Вам познакомиться со своим </a:t>
            </a:r>
            <a:r>
              <a:rPr lang="ru-RU" sz="1000" dirty="0" err="1"/>
              <a:t>серфом</a:t>
            </a:r>
            <a:r>
              <a:rPr lang="ru-RU" sz="1000" dirty="0"/>
              <a:t>. В руководстве приводится подробная информация по эксплуатации и техническому обслуживанию. Прежде, чем пользоваться доской, внимательно ознакомьтесь с данным руководством.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9064" y="6165304"/>
            <a:ext cx="2196750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70" dirty="0">
                <a:ea typeface="Segoe UI" pitchFamily="34" charset="0"/>
                <a:cs typeface="Segoe UI" pitchFamily="34" charset="0"/>
              </a:rPr>
              <a:t>Электронный вариант инструкции и видео инструкция доступны на странице</a:t>
            </a:r>
          </a:p>
          <a:p>
            <a:pPr>
              <a:spcAft>
                <a:spcPts val="300"/>
              </a:spcAft>
            </a:pPr>
            <a:r>
              <a:rPr lang="en-US" sz="870" b="1" dirty="0">
                <a:ea typeface="Segoe UI" pitchFamily="34" charset="0"/>
                <a:cs typeface="Segoe UI" pitchFamily="34" charset="0"/>
              </a:rPr>
              <a:t>https://sups.fun/manuals/ </a:t>
            </a:r>
            <a:r>
              <a:rPr lang="ru-RU" sz="870" b="1" dirty="0">
                <a:ea typeface="Segoe UI" pitchFamily="34" charset="0"/>
                <a:cs typeface="Segoe UI" pitchFamily="34" charset="0"/>
              </a:rPr>
              <a:t>или по </a:t>
            </a:r>
            <a:r>
              <a:rPr lang="en-US" sz="870" b="1" dirty="0">
                <a:ea typeface="Segoe UI" pitchFamily="34" charset="0"/>
                <a:cs typeface="Segoe UI" pitchFamily="34" charset="0"/>
              </a:rPr>
              <a:t>QR</a:t>
            </a:r>
            <a:endParaRPr lang="ru-RU" sz="870" b="1" dirty="0"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6480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 descr="C:\Users\User\Downloads\Рисунок1.png"/>
          <p:cNvPicPr>
            <a:picLocks noChangeAspect="1" noChangeArrowheads="1"/>
          </p:cNvPicPr>
          <p:nvPr/>
        </p:nvPicPr>
        <p:blipFill>
          <a:blip r:embed="rId4" cstate="print"/>
          <a:srcRect l="3381" t="9788" r="48740" b="2392"/>
          <a:stretch>
            <a:fillRect/>
          </a:stretch>
        </p:blipFill>
        <p:spPr bwMode="auto">
          <a:xfrm>
            <a:off x="3419872" y="1844824"/>
            <a:ext cx="2088232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046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08416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1581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5856" y="404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879304" y="6653136"/>
            <a:ext cx="6264696" cy="204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79000"/>
              </a:lnSpc>
              <a:spcBef>
                <a:spcPct val="0"/>
              </a:spcBef>
              <a:spcAft>
                <a:spcPts val="1000"/>
              </a:spcAft>
            </a:pPr>
            <a:r>
              <a:rPr lang="ru-RU" sz="900" dirty="0">
                <a:ea typeface="Segoe UI" pitchFamily="34" charset="0"/>
                <a:cs typeface="Segoe UI" pitchFamily="34" charset="0"/>
              </a:rPr>
              <a:t>Продавец: ИП Устинов Игорь Эдуардович, ИНН 667303261560 </a:t>
            </a:r>
            <a:r>
              <a:rPr lang="en-US" sz="900" dirty="0">
                <a:ea typeface="Segoe UI" pitchFamily="34" charset="0"/>
                <a:cs typeface="Segoe UI" pitchFamily="34" charset="0"/>
              </a:rPr>
              <a:t>                                     </a:t>
            </a:r>
            <a:r>
              <a:rPr lang="ru-RU" sz="900" b="1" dirty="0">
                <a:solidFill>
                  <a:srgbClr val="FF0000"/>
                </a:solidFill>
                <a:ea typeface="Segoe UI" pitchFamily="34" charset="0"/>
                <a:cs typeface="Segoe UI" pitchFamily="34" charset="0"/>
              </a:rPr>
              <a:t>Техподдержка: +7 (499) 110-60-69 </a:t>
            </a:r>
            <a:endParaRPr lang="ru-RU" sz="900" dirty="0"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4168" y="0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Разборка </a:t>
            </a:r>
            <a:r>
              <a:rPr lang="en-US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SUP-</a:t>
            </a:r>
            <a:r>
              <a:rPr lang="ru-RU" sz="1300" b="1" dirty="0" err="1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борда</a:t>
            </a:r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0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Сборка </a:t>
            </a:r>
            <a:r>
              <a:rPr lang="en-US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SUP-</a:t>
            </a:r>
            <a:r>
              <a:rPr lang="ru-RU" sz="1300" b="1" dirty="0" err="1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борда</a:t>
            </a:r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:</a:t>
            </a:r>
          </a:p>
        </p:txBody>
      </p:sp>
      <p:pic>
        <p:nvPicPr>
          <p:cNvPr id="26" name="Рисунок 25" descr="Рисунок1-PhotoRoom.png-PhotoRoom.png"/>
          <p:cNvPicPr>
            <a:picLocks noChangeAspect="1"/>
          </p:cNvPicPr>
          <p:nvPr/>
        </p:nvPicPr>
        <p:blipFill>
          <a:blip r:embed="rId2" cstate="print">
            <a:lum bright="-40000" contrast="40000"/>
          </a:blip>
          <a:stretch>
            <a:fillRect/>
          </a:stretch>
        </p:blipFill>
        <p:spPr>
          <a:xfrm>
            <a:off x="0" y="332656"/>
            <a:ext cx="2846909" cy="78860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0" y="1196752"/>
            <a:ext cx="9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FF0000"/>
                </a:solidFill>
              </a:rPr>
              <a:t>1. </a:t>
            </a:r>
            <a:r>
              <a:rPr lang="ru-RU" sz="800" dirty="0"/>
              <a:t>Достаньте сап из коробки и разверните его на ровной поверхности</a:t>
            </a:r>
            <a:r>
              <a:rPr lang="en-US" sz="800" dirty="0"/>
              <a:t>.</a:t>
            </a:r>
            <a:endParaRPr lang="ru-RU" sz="800" dirty="0"/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827584" y="950532"/>
            <a:ext cx="115212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1" dirty="0">
              <a:solidFill>
                <a:srgbClr val="FF0000"/>
              </a:solidFill>
              <a:highlight>
                <a:srgbClr val="FFFF00"/>
              </a:highlight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800" b="1" dirty="0">
                <a:solidFill>
                  <a:srgbClr val="FF0000"/>
                </a:solidFill>
              </a:rPr>
              <a:t>2. </a:t>
            </a:r>
            <a:r>
              <a:rPr lang="ru-RU" sz="800" dirty="0"/>
              <a:t>Закройте клапан легким нажатием на шток с поворотом. Шток должен остаться в верхнем положении.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1835696" y="1196752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Calibri" pitchFamily="34" charset="0"/>
              </a:rPr>
              <a:t>3. </a:t>
            </a:r>
            <a: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Присоедините шланг насоса к клапану сапа.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26" name="Picture 2" descr="C:\Users\User\Downloads\Рисунок2-PhotoRoom.png-PhotoRo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556792"/>
            <a:ext cx="3652440" cy="2560187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/>
        </p:nvSpPr>
        <p:spPr>
          <a:xfrm>
            <a:off x="3059832" y="1340768"/>
            <a:ext cx="151216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/>
              <a:t>НЕ ЗАБЫВАЙТЕ ПРО</a:t>
            </a:r>
          </a:p>
          <a:p>
            <a:r>
              <a:rPr lang="ru-RU" sz="700" dirty="0"/>
              <a:t>СТРАХОВОЧНЫЙ ЖИЛЕТ - ОН НЕОБХОДИМ ДЛЯ НЕУВЕРЕННЫХ ПЛОВЦОВ И ПРИ КАТАНИИ НА СИЛЬНОМ УДАЛЕНИИ ОТ БЕРЕГА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076055" y="2204864"/>
            <a:ext cx="100810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/>
              <a:t>РЕГУЛИРОВКА ДЛИНЫ ВЕСЛА ОСУЩЕСТВЛЯЕТСЯ В ЗАВИСИМОСТИ ОТ СТИЛЯ КАТАНИЯ. ОНО ДОЛЖНО БЫТЬ ВЫШЕ ГОЛОВЫ РАЙДЕРА НА 15-30 СМ.</a:t>
            </a: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5076056" y="1484784"/>
            <a:ext cx="0" cy="259228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131840" y="3717032"/>
            <a:ext cx="1296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/>
              <a:t>ПОСТАНОВКА НА ДОСКЕ: НОГИ НА ШИРИНЕ ПЛЕЧ ПАРАЛЛЕЛЬНО ДРУГ ДРУГУ, БЛИЖЕ К ЦЕНТРУ ТЯЖЕСТИ ДОСКИ. КОЛЕНИ ДОЛЖНЫ БЫТЬ СЛЕГКА СОГНУТЫ – ЭТО ОБЕСПЕЧИТ НУЖНУЮ УСТОЙЧИВОСТЬ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915816" y="1988840"/>
            <a:ext cx="1224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/>
              <a:t>ГРЕБОК ВЕСЛОМ ОСУЩЕСТВЛЯЕТСЯ НЕ</a:t>
            </a:r>
          </a:p>
          <a:p>
            <a:r>
              <a:rPr lang="ru-RU" sz="700" dirty="0"/>
              <a:t>ТОЛЬКО РУКАМИ, НО И ПОВОРОТОМ ПЛЕЧ И НАПРЯЖЕНИЕМ МЫШЦ КОРА </a:t>
            </a:r>
            <a:endParaRPr lang="ru-RU" sz="700" dirty="0">
              <a:highlight>
                <a:srgbClr val="FFFF00"/>
              </a:highlight>
            </a:endParaRPr>
          </a:p>
        </p:txBody>
      </p:sp>
      <p:pic>
        <p:nvPicPr>
          <p:cNvPr id="1027" name="Picture 3" descr="C:\Users\User\Music\nautica\Рисунок3-PhotoRoom.png-PhotoRoom.png"/>
          <p:cNvPicPr>
            <a:picLocks noChangeAspect="1" noChangeArrowheads="1"/>
          </p:cNvPicPr>
          <p:nvPr/>
        </p:nvPicPr>
        <p:blipFill>
          <a:blip r:embed="rId4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07504" y="2132856"/>
            <a:ext cx="2771800" cy="729206"/>
          </a:xfrm>
          <a:prstGeom prst="rect">
            <a:avLst/>
          </a:prstGeom>
          <a:noFill/>
        </p:spPr>
      </p:pic>
      <p:sp>
        <p:nvSpPr>
          <p:cNvPr id="30" name="Прямоугольник 29"/>
          <p:cNvSpPr/>
          <p:nvPr/>
        </p:nvSpPr>
        <p:spPr>
          <a:xfrm>
            <a:off x="0" y="2852936"/>
            <a:ext cx="108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800" b="1" dirty="0">
                <a:solidFill>
                  <a:srgbClr val="FF0000"/>
                </a:solidFill>
              </a:rPr>
              <a:t>4. </a:t>
            </a:r>
            <a:r>
              <a:rPr lang="ru-RU" sz="800" dirty="0">
                <a:solidFill>
                  <a:prstClr val="black"/>
                </a:solidFill>
              </a:rPr>
              <a:t>Качайте, пока не</a:t>
            </a:r>
          </a:p>
          <a:p>
            <a:pPr lvl="0"/>
            <a:r>
              <a:rPr lang="ru-RU" sz="800" dirty="0">
                <a:solidFill>
                  <a:prstClr val="black"/>
                </a:solidFill>
              </a:rPr>
              <a:t>достигнете </a:t>
            </a:r>
            <a:r>
              <a:rPr lang="ru-RU" sz="800" dirty="0"/>
              <a:t>давления 12-15 PSI*.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43608" y="285293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800" b="1" dirty="0">
                <a:solidFill>
                  <a:srgbClr val="FF0000"/>
                </a:solidFill>
              </a:rPr>
              <a:t>5. </a:t>
            </a:r>
            <a:r>
              <a:rPr lang="ru-RU" sz="800" dirty="0"/>
              <a:t>Наденьте крышку на клапан и закрутите ее</a:t>
            </a:r>
            <a:r>
              <a:rPr lang="en-US" sz="800" dirty="0"/>
              <a:t>.</a:t>
            </a:r>
            <a:endParaRPr lang="ru-RU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1763688" y="2852936"/>
            <a:ext cx="122413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800" b="1" dirty="0">
                <a:solidFill>
                  <a:srgbClr val="FF0000"/>
                </a:solidFill>
              </a:rPr>
              <a:t>6. </a:t>
            </a:r>
            <a:r>
              <a:rPr lang="ru-RU" sz="800" dirty="0"/>
              <a:t>Переверните доску, чтобы прикрепить плавник. Используйте винт для плавника, чтобы поместить маленькую пластину в переднюю часть корпуса плавника</a:t>
            </a:r>
            <a:r>
              <a:rPr lang="en-US" sz="800" dirty="0"/>
              <a:t>.</a:t>
            </a:r>
            <a:endParaRPr lang="ru-RU" sz="800" dirty="0"/>
          </a:p>
          <a:p>
            <a:endParaRPr lang="ru-RU" sz="900" dirty="0"/>
          </a:p>
        </p:txBody>
      </p:sp>
      <p:pic>
        <p:nvPicPr>
          <p:cNvPr id="1028" name="Picture 4" descr="C:\Users\User\Downloads\Рисунок4-dWY8xG2T_-transformed.png"/>
          <p:cNvPicPr>
            <a:picLocks noChangeAspect="1" noChangeArrowheads="1"/>
          </p:cNvPicPr>
          <p:nvPr/>
        </p:nvPicPr>
        <p:blipFill>
          <a:blip r:embed="rId5" cstate="print">
            <a:lum bright="-30000" contrast="40000"/>
          </a:blip>
          <a:srcRect l="2626" r="1556"/>
          <a:stretch>
            <a:fillRect/>
          </a:stretch>
        </p:blipFill>
        <p:spPr bwMode="auto">
          <a:xfrm>
            <a:off x="107504" y="4077072"/>
            <a:ext cx="2664296" cy="693113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6084168" y="260648"/>
            <a:ext cx="305983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1. </a:t>
            </a:r>
            <a:r>
              <a:rPr lang="ru-RU" sz="900" dirty="0"/>
              <a:t>Чтобы спустить доску необходимо открутить крышку клапана (более подробно в видео инструкции см. QR-код)</a:t>
            </a:r>
          </a:p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2.</a:t>
            </a:r>
            <a:r>
              <a:rPr lang="en-US" sz="900" dirty="0"/>
              <a:t> </a:t>
            </a:r>
            <a:r>
              <a:rPr lang="ru-RU" sz="900" dirty="0"/>
              <a:t>Доску и все аксессуары необходимо очистить, а также проверить на наличие повреждений.</a:t>
            </a:r>
          </a:p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3.</a:t>
            </a:r>
            <a:r>
              <a:rPr lang="en-US" sz="900" dirty="0"/>
              <a:t> </a:t>
            </a:r>
            <a:r>
              <a:rPr lang="ru-RU" sz="900" dirty="0"/>
              <a:t>Убедитесь, что </a:t>
            </a:r>
            <a:r>
              <a:rPr lang="ru-RU" sz="900" dirty="0" err="1"/>
              <a:t>серф</a:t>
            </a:r>
            <a:r>
              <a:rPr lang="ru-RU" sz="900" dirty="0"/>
              <a:t> абсолютно сухой, прежде чем упаковать его, либо обязательно просушите его после.</a:t>
            </a:r>
          </a:p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4.</a:t>
            </a:r>
            <a:r>
              <a:rPr lang="en-US" sz="900" dirty="0"/>
              <a:t> </a:t>
            </a:r>
            <a:r>
              <a:rPr lang="ru-RU" sz="900" dirty="0"/>
              <a:t>Убедитесь, что песок или гравий не остался на sup-доске и в клапане. Его наличие может привести к преждевременному износу или даже проколам при хранении доски.</a:t>
            </a:r>
          </a:p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5.</a:t>
            </a:r>
            <a:r>
              <a:rPr lang="en-US" sz="900" dirty="0"/>
              <a:t> </a:t>
            </a:r>
            <a:r>
              <a:rPr lang="ru-RU" sz="900" dirty="0"/>
              <a:t>Снимите плавник, открутив винт против часовой стрелки, достаньте маленькую пластину из передней части корпуса плавника. </a:t>
            </a:r>
          </a:p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6. </a:t>
            </a:r>
            <a:r>
              <a:rPr lang="ru-RU" sz="900" dirty="0"/>
              <a:t>Откройте клапан: нажмите на шток клапана и поверните против часовой стрелки. Выпустите воздух, находящийся в надувной доске.</a:t>
            </a:r>
          </a:p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7. </a:t>
            </a:r>
            <a:r>
              <a:rPr lang="ru-RU" sz="900" dirty="0"/>
              <a:t>Начните скручивать </a:t>
            </a:r>
            <a:r>
              <a:rPr lang="ru-RU" sz="900" dirty="0" err="1"/>
              <a:t>серф</a:t>
            </a:r>
            <a:r>
              <a:rPr lang="ru-RU" sz="900" dirty="0"/>
              <a:t> со стороны плавника (это позволит упаковать надувную доску более компактно и защитит от повреждений).</a:t>
            </a:r>
          </a:p>
          <a:p>
            <a:pPr lvl="0" algn="just"/>
            <a:r>
              <a:rPr lang="en-US" sz="900" b="1" dirty="0">
                <a:solidFill>
                  <a:srgbClr val="FF0000"/>
                </a:solidFill>
              </a:rPr>
              <a:t>8. </a:t>
            </a:r>
            <a:r>
              <a:rPr lang="ru-RU" sz="900" dirty="0"/>
              <a:t>Храните его в чистом и сухом месте. При долговременном хранении ослабьте скрутку </a:t>
            </a:r>
            <a:r>
              <a:rPr lang="ru-RU" sz="900" dirty="0" err="1"/>
              <a:t>серфа</a:t>
            </a:r>
            <a:r>
              <a:rPr lang="ru-RU" sz="900" dirty="0"/>
              <a:t>.</a:t>
            </a:r>
            <a:endParaRPr lang="en-US" sz="900" dirty="0"/>
          </a:p>
          <a:p>
            <a:pPr lvl="0" algn="just"/>
            <a:endParaRPr lang="ru-RU" sz="900" dirty="0"/>
          </a:p>
          <a:p>
            <a:pPr algn="just"/>
            <a:r>
              <a:rPr lang="ru-RU" sz="900" dirty="0"/>
              <a:t>Всякий раз, когда достаете </a:t>
            </a:r>
            <a:r>
              <a:rPr lang="ru-RU" sz="900" dirty="0" err="1"/>
              <a:t>серф</a:t>
            </a:r>
            <a:r>
              <a:rPr lang="ru-RU" sz="900" dirty="0"/>
              <a:t> из воды и убираете его на хранение, дайте время для того, чтоб </a:t>
            </a:r>
            <a:r>
              <a:rPr lang="ru-RU" sz="900" dirty="0" err="1"/>
              <a:t>серф</a:t>
            </a:r>
            <a:r>
              <a:rPr lang="ru-RU" sz="900" dirty="0"/>
              <a:t> был полностью проветрен и просушен. Вода, которая останется в доске, может вызвать плесень и неприятный запах.</a:t>
            </a:r>
            <a:endParaRPr lang="en-US" sz="900" dirty="0"/>
          </a:p>
          <a:p>
            <a:pPr algn="just"/>
            <a:endParaRPr lang="ru-RU" sz="900" dirty="0"/>
          </a:p>
          <a:p>
            <a:pPr algn="just"/>
            <a:r>
              <a:rPr lang="ru-RU" sz="900" dirty="0"/>
              <a:t>Рекомендуем использовать салфетки из микрофибры для протирания доски, они отлично отмывают грязь и впитывают лишнюю влагу.</a:t>
            </a:r>
          </a:p>
          <a:p>
            <a:pPr algn="just"/>
            <a:endParaRPr lang="ru-RU" sz="900" dirty="0"/>
          </a:p>
          <a:p>
            <a:pPr algn="just"/>
            <a:r>
              <a:rPr lang="ru-RU" sz="900" dirty="0"/>
              <a:t>Для Вашего удобства мы сделали специальный раздел на сайте, где всегда будет актуальная версия инструкции в электронном виде, а также полезные видео и ответы на часто возникающие вопросы.</a:t>
            </a:r>
          </a:p>
          <a:p>
            <a:pPr algn="just"/>
            <a:r>
              <a:rPr lang="ru-RU" sz="900" dirty="0"/>
              <a:t>Если у Вас будут какие-либо пожелания по доработке данной инструкции или руководства эксплуатации, пожалуйста, свяжитесь с нами, мы обязательно прислушаемся.</a:t>
            </a:r>
          </a:p>
          <a:p>
            <a:endParaRPr lang="ru-RU" sz="900" dirty="0"/>
          </a:p>
          <a:p>
            <a:r>
              <a:rPr lang="ru-RU" sz="900" dirty="0"/>
              <a:t>Желаем приятного отдыха на воде!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39744" y="6093296"/>
            <a:ext cx="2304256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870" dirty="0">
                <a:ea typeface="Segoe UI" pitchFamily="34" charset="0"/>
                <a:cs typeface="Segoe UI" pitchFamily="34" charset="0"/>
              </a:rPr>
              <a:t>Электронный вариант инструкции и видео инструкция доступны на странице</a:t>
            </a:r>
          </a:p>
          <a:p>
            <a:pPr>
              <a:spcAft>
                <a:spcPts val="300"/>
              </a:spcAft>
            </a:pPr>
            <a:r>
              <a:rPr lang="en-US" sz="870" b="1" dirty="0">
                <a:ea typeface="Segoe UI" pitchFamily="34" charset="0"/>
                <a:cs typeface="Segoe UI" pitchFamily="34" charset="0"/>
              </a:rPr>
              <a:t>https://sups.fun/manuals/</a:t>
            </a:r>
            <a:r>
              <a:rPr lang="ru-RU" sz="870" b="1" dirty="0">
                <a:ea typeface="Segoe UI" pitchFamily="34" charset="0"/>
                <a:cs typeface="Segoe UI" pitchFamily="34" charset="0"/>
              </a:rPr>
              <a:t> или по </a:t>
            </a:r>
            <a:r>
              <a:rPr lang="en-US" sz="870" b="1" dirty="0">
                <a:ea typeface="Segoe UI" pitchFamily="34" charset="0"/>
                <a:cs typeface="Segoe UI" pitchFamily="34" charset="0"/>
              </a:rPr>
              <a:t>QR</a:t>
            </a:r>
            <a:endParaRPr lang="ru-RU" sz="870" b="1" dirty="0">
              <a:ea typeface="Segoe UI" pitchFamily="34" charset="0"/>
              <a:cs typeface="Segoe U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15816" y="0"/>
            <a:ext cx="29523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Основы управления </a:t>
            </a:r>
            <a:r>
              <a:rPr lang="en-US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SUP-</a:t>
            </a:r>
            <a:r>
              <a:rPr lang="ru-RU" sz="1300" b="1" dirty="0" err="1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бордом</a:t>
            </a:r>
            <a:r>
              <a:rPr lang="ru-RU" sz="1300" b="1" dirty="0">
                <a:solidFill>
                  <a:srgbClr val="2B4C73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: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915815" y="404664"/>
            <a:ext cx="31683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Передвижение доски осуществляется с помощью гребков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веслом попеременно с правой и левой стороны, в зависимости от выбранного ритма движения. Развороты также</a:t>
            </a:r>
            <a:r>
              <a:rPr lang="ru-RU" sz="900" dirty="0"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mbria" pitchFamily="18" charset="0"/>
                <a:cs typeface="Cambria" pitchFamily="18" charset="0"/>
              </a:rPr>
              <a:t>осуществляются с помощью весла.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2915307" y="4743810"/>
            <a:ext cx="316883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900" dirty="0"/>
              <a:t>Чем шире расставлены ноги на доске, тем устойчивее становится стойка.</a:t>
            </a:r>
          </a:p>
          <a:p>
            <a:pPr algn="just"/>
            <a:endParaRPr lang="ru-RU" sz="900" dirty="0"/>
          </a:p>
          <a:p>
            <a:pPr algn="just"/>
            <a:r>
              <a:rPr lang="ru-RU" sz="900" dirty="0"/>
              <a:t>Многие начинающие райдеры используют технику катания "стоя на коленях". Такой способ прост в освоении и позволяет легче держать равновесие. Не забывайте отрегулировать длину весла при смене техники катания</a:t>
            </a:r>
            <a:r>
              <a:rPr lang="en-US" sz="900" dirty="0"/>
              <a:t>.</a:t>
            </a:r>
          </a:p>
          <a:p>
            <a:pPr algn="just"/>
            <a:endParaRPr lang="ru-RU" sz="900" dirty="0"/>
          </a:p>
          <a:p>
            <a:pPr algn="just"/>
            <a:r>
              <a:rPr lang="ru-RU" sz="900" dirty="0"/>
              <a:t>Если Вы катаетесь с детьми, пожалуйста, не забывайте одевать на них страховочные жилеты.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0" y="4797152"/>
            <a:ext cx="11156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800" b="1" dirty="0">
                <a:solidFill>
                  <a:srgbClr val="FF0000"/>
                </a:solidFill>
              </a:rPr>
              <a:t>7. </a:t>
            </a:r>
            <a:r>
              <a:rPr lang="ru-RU" sz="800" dirty="0"/>
              <a:t>Вставьте конец</a:t>
            </a:r>
          </a:p>
          <a:p>
            <a:pPr lvl="0"/>
            <a:r>
              <a:rPr lang="ru-RU" sz="800" dirty="0">
                <a:solidFill>
                  <a:prstClr val="black"/>
                </a:solidFill>
              </a:rPr>
              <a:t>основания  плавника</a:t>
            </a:r>
          </a:p>
          <a:p>
            <a:pPr lvl="0"/>
            <a:r>
              <a:rPr lang="ru-RU" sz="800" dirty="0">
                <a:solidFill>
                  <a:prstClr val="black"/>
                </a:solidFill>
              </a:rPr>
              <a:t>с  металлическим  штифтом  в посадочное место и </a:t>
            </a:r>
            <a:r>
              <a:rPr lang="ru-RU" sz="800" dirty="0"/>
              <a:t>сдвиньте его назад до тех пор, пока не вставите переднюю часть основания </a:t>
            </a:r>
            <a:r>
              <a:rPr lang="ru-RU" sz="800" dirty="0">
                <a:solidFill>
                  <a:prstClr val="black"/>
                </a:solidFill>
              </a:rPr>
              <a:t>плавника в посадочное место.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43608" y="4797152"/>
            <a:ext cx="1080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" b="1" dirty="0">
                <a:solidFill>
                  <a:srgbClr val="FF0000"/>
                </a:solidFill>
              </a:rPr>
              <a:t>8</a:t>
            </a:r>
            <a:r>
              <a:rPr lang="en-US" sz="800" b="1" dirty="0">
                <a:solidFill>
                  <a:srgbClr val="FF0000"/>
                </a:solidFill>
              </a:rPr>
              <a:t>. </a:t>
            </a:r>
            <a:r>
              <a:rPr lang="ru-RU" sz="800" dirty="0"/>
              <a:t>Используйте винт плавника, чтобы совместить отверстие пластины с отверстием в основании плавника.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79712" y="4797152"/>
            <a:ext cx="9361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" b="1" dirty="0">
                <a:solidFill>
                  <a:srgbClr val="FF0000"/>
                </a:solidFill>
              </a:rPr>
              <a:t>9</a:t>
            </a:r>
            <a:r>
              <a:rPr lang="en-US" sz="800" b="1" dirty="0">
                <a:solidFill>
                  <a:srgbClr val="FF0000"/>
                </a:solidFill>
              </a:rPr>
              <a:t>. </a:t>
            </a:r>
            <a:r>
              <a:rPr lang="ru-RU" sz="800" dirty="0"/>
              <a:t>Соедините винт и пластину через отверстие.</a:t>
            </a:r>
          </a:p>
          <a:p>
            <a:endParaRPr lang="ru-RU" sz="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6021288"/>
            <a:ext cx="6480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1">
            <a:extLst>
              <a:ext uri="{FF2B5EF4-FFF2-40B4-BE49-F238E27FC236}">
                <a16:creationId xmlns:a16="http://schemas.microsoft.com/office/drawing/2014/main" xmlns="" id="{8CC76920-9014-420C-977D-C2DEFEBBB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166759"/>
            <a:ext cx="29152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900" dirty="0">
                <a:solidFill>
                  <a:srgbClr val="FF0000"/>
                </a:solidFill>
              </a:rPr>
              <a:t>*ВАЖНО!</a:t>
            </a:r>
            <a:r>
              <a:rPr lang="en-US" sz="900" dirty="0">
                <a:solidFill>
                  <a:srgbClr val="FF0000"/>
                </a:solidFill>
              </a:rPr>
              <a:t> </a:t>
            </a:r>
            <a:r>
              <a:rPr lang="ru-RU" sz="900" dirty="0"/>
              <a:t>Не оставляйте накачанный до 12-15 </a:t>
            </a:r>
            <a:r>
              <a:rPr lang="en-US" sz="900" dirty="0"/>
              <a:t>PSI </a:t>
            </a:r>
            <a:r>
              <a:rPr lang="ru-RU" sz="900" dirty="0" err="1"/>
              <a:t>серф</a:t>
            </a:r>
            <a:r>
              <a:rPr lang="ru-RU" sz="900" dirty="0"/>
              <a:t> на солнце вне воды. Это может привести к повреждению доски.</a:t>
            </a:r>
            <a:r>
              <a:rPr lang="en-US" sz="900" dirty="0"/>
              <a:t> </a:t>
            </a:r>
            <a:r>
              <a:rPr lang="ru-RU" sz="900" dirty="0"/>
              <a:t>Для хранения на берегу снизьте давление минимум до </a:t>
            </a:r>
            <a:r>
              <a:rPr lang="en-US" sz="900" dirty="0"/>
              <a:t>8-10 PSI.</a:t>
            </a:r>
            <a:endParaRPr lang="ru-RU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1151</Words>
  <Application>Microsoft Office PowerPoint</Application>
  <PresentationFormat>Экран (4:3)</PresentationFormat>
  <Paragraphs>116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44</cp:revision>
  <cp:lastPrinted>2023-11-16T12:20:16Z</cp:lastPrinted>
  <dcterms:created xsi:type="dcterms:W3CDTF">2023-09-27T13:22:16Z</dcterms:created>
  <dcterms:modified xsi:type="dcterms:W3CDTF">2024-05-25T12:15:34Z</dcterms:modified>
</cp:coreProperties>
</file>